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8" r:id="rId3"/>
    <p:sldId id="269" r:id="rId4"/>
    <p:sldId id="270" r:id="rId5"/>
    <p:sldId id="271" r:id="rId6"/>
    <p:sldId id="272" r:id="rId7"/>
    <p:sldId id="273" r:id="rId8"/>
    <p:sldId id="274" r:id="rId9"/>
    <p:sldId id="275" r:id="rId10"/>
    <p:sldId id="276" r:id="rId11"/>
    <p:sldId id="277" r:id="rId12"/>
    <p:sldId id="278" r:id="rId13"/>
    <p:sldId id="279" r:id="rId14"/>
    <p:sldId id="280" r:id="rId15"/>
    <p:sldId id="28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477" autoAdjust="0"/>
    <p:restoredTop sz="94660"/>
  </p:normalViewPr>
  <p:slideViewPr>
    <p:cSldViewPr>
      <p:cViewPr>
        <p:scale>
          <a:sx n="70" d="100"/>
          <a:sy n="70" d="100"/>
        </p:scale>
        <p:origin x="2045" y="50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8E4D4-1397-47DE-9F8E-5EDFD858220B}" type="datetimeFigureOut">
              <a:rPr lang="en-US" smtClean="0"/>
              <a:pPr/>
              <a:t>17-Aug-24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DCE20-98ED-4337-85CF-0201AF03D9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8E4D4-1397-47DE-9F8E-5EDFD858220B}" type="datetimeFigureOut">
              <a:rPr lang="en-US" smtClean="0"/>
              <a:pPr/>
              <a:t>17-Aug-24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DCE20-98ED-4337-85CF-0201AF03D9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8E4D4-1397-47DE-9F8E-5EDFD858220B}" type="datetimeFigureOut">
              <a:rPr lang="en-US" smtClean="0"/>
              <a:pPr/>
              <a:t>17-Aug-24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DCE20-98ED-4337-85CF-0201AF03D9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8E4D4-1397-47DE-9F8E-5EDFD858220B}" type="datetimeFigureOut">
              <a:rPr lang="en-US" smtClean="0"/>
              <a:pPr/>
              <a:t>17-Aug-24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DCE20-98ED-4337-85CF-0201AF03D9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8E4D4-1397-47DE-9F8E-5EDFD858220B}" type="datetimeFigureOut">
              <a:rPr lang="en-US" smtClean="0"/>
              <a:pPr/>
              <a:t>17-Aug-24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DCE20-98ED-4337-85CF-0201AF03D9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8E4D4-1397-47DE-9F8E-5EDFD858220B}" type="datetimeFigureOut">
              <a:rPr lang="en-US" smtClean="0"/>
              <a:pPr/>
              <a:t>17-Aug-24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DCE20-98ED-4337-85CF-0201AF03D9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8E4D4-1397-47DE-9F8E-5EDFD858220B}" type="datetimeFigureOut">
              <a:rPr lang="en-US" smtClean="0"/>
              <a:pPr/>
              <a:t>17-Aug-24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DCE20-98ED-4337-85CF-0201AF03D9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8E4D4-1397-47DE-9F8E-5EDFD858220B}" type="datetimeFigureOut">
              <a:rPr lang="en-US" smtClean="0"/>
              <a:pPr/>
              <a:t>17-Aug-24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DCE20-98ED-4337-85CF-0201AF03D9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8E4D4-1397-47DE-9F8E-5EDFD858220B}" type="datetimeFigureOut">
              <a:rPr lang="en-US" smtClean="0"/>
              <a:pPr/>
              <a:t>17-Aug-24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DCE20-98ED-4337-85CF-0201AF03D9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8E4D4-1397-47DE-9F8E-5EDFD858220B}" type="datetimeFigureOut">
              <a:rPr lang="en-US" smtClean="0"/>
              <a:pPr/>
              <a:t>17-Aug-24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DCE20-98ED-4337-85CF-0201AF03D9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8E4D4-1397-47DE-9F8E-5EDFD858220B}" type="datetimeFigureOut">
              <a:rPr lang="en-US" smtClean="0"/>
              <a:pPr/>
              <a:t>17-Aug-24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DCE20-98ED-4337-85CF-0201AF03D9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C8E4D4-1397-47DE-9F8E-5EDFD858220B}" type="datetimeFigureOut">
              <a:rPr lang="en-US" smtClean="0"/>
              <a:pPr/>
              <a:t>17-Aug-24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3DCE20-98ED-4337-85CF-0201AF03D9D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H:\ppt\ppt bg\ppt b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1600200"/>
            <a:ext cx="9144000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500" dirty="0">
                <a:solidFill>
                  <a:schemeClr val="bg1"/>
                </a:solidFill>
                <a:latin typeface="AnzeigenGroT" pitchFamily="34" charset="0"/>
              </a:rPr>
              <a:t>13 Essential 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7BE584F-8FCD-CB07-60F2-950094D6CF12}"/>
              </a:ext>
            </a:extLst>
          </p:cNvPr>
          <p:cNvGrpSpPr/>
          <p:nvPr/>
        </p:nvGrpSpPr>
        <p:grpSpPr>
          <a:xfrm>
            <a:off x="6019800" y="0"/>
            <a:ext cx="3124200" cy="685800"/>
            <a:chOff x="1067933" y="551531"/>
            <a:chExt cx="3124200" cy="6858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B1A52F6-9BC5-C00A-EAC9-5EFCCFFA721A}"/>
                </a:ext>
              </a:extLst>
            </p:cNvPr>
            <p:cNvSpPr/>
            <p:nvPr/>
          </p:nvSpPr>
          <p:spPr>
            <a:xfrm>
              <a:off x="1067933" y="551531"/>
              <a:ext cx="3124200" cy="685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bg2"/>
                  </a:solidFill>
                </a:ln>
                <a:solidFill>
                  <a:schemeClr val="bg2"/>
                </a:solidFill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8753447-4A51-0C6E-1698-9ED56599BD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7933" y="587829"/>
              <a:ext cx="3046867" cy="61320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H:\ppt\ppt bg\ppt b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0" y="2209800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0" dirty="0">
                <a:solidFill>
                  <a:srgbClr val="BD17B7"/>
                </a:solidFill>
              </a:rPr>
              <a:t> </a:t>
            </a:r>
            <a:r>
              <a:rPr lang="en-US" sz="8000" dirty="0">
                <a:solidFill>
                  <a:srgbClr val="FFFF00"/>
                </a:solidFill>
                <a:latin typeface="Goudy Old Style" pitchFamily="18" charset="0"/>
                <a:cs typeface="Arial" pitchFamily="34" charset="0"/>
              </a:rPr>
              <a:t>1 Set The Priority 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73152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dirty="0">
                <a:solidFill>
                  <a:schemeClr val="bg1"/>
                </a:solidFill>
                <a:latin typeface="AnzeigenGroT" pitchFamily="34" charset="0"/>
              </a:rPr>
              <a:t>13 Essential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87530E9-8749-8754-24B0-0A939C992453}"/>
              </a:ext>
            </a:extLst>
          </p:cNvPr>
          <p:cNvGrpSpPr/>
          <p:nvPr/>
        </p:nvGrpSpPr>
        <p:grpSpPr>
          <a:xfrm>
            <a:off x="6019800" y="0"/>
            <a:ext cx="3124200" cy="685800"/>
            <a:chOff x="1067933" y="551531"/>
            <a:chExt cx="3124200" cy="6858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DBD13BB-DE5B-8E04-D093-0E7A3F636CF1}"/>
                </a:ext>
              </a:extLst>
            </p:cNvPr>
            <p:cNvSpPr/>
            <p:nvPr/>
          </p:nvSpPr>
          <p:spPr>
            <a:xfrm>
              <a:off x="1067933" y="551531"/>
              <a:ext cx="3124200" cy="685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bg2"/>
                  </a:solidFill>
                </a:ln>
                <a:solidFill>
                  <a:schemeClr val="bg2"/>
                </a:solidFill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A53EFF1-76C1-B785-CDEE-CD1BD6A971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7933" y="587829"/>
              <a:ext cx="3046867" cy="61320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H:\ppt\ppt bg\ppt b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0" y="2209800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8000" dirty="0">
                <a:solidFill>
                  <a:srgbClr val="FFFF00"/>
                </a:solidFill>
                <a:latin typeface="Goudy Old Style" pitchFamily="18" charset="0"/>
                <a:cs typeface="Arial" pitchFamily="34" charset="0"/>
              </a:rPr>
              <a:t>2. Sense of Urgency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73152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dirty="0">
                <a:solidFill>
                  <a:schemeClr val="bg1"/>
                </a:solidFill>
                <a:latin typeface="AnzeigenGroT" pitchFamily="34" charset="0"/>
              </a:rPr>
              <a:t>13 Essential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55739B4-E4DC-E87E-6D4F-1A16F3242625}"/>
              </a:ext>
            </a:extLst>
          </p:cNvPr>
          <p:cNvGrpSpPr/>
          <p:nvPr/>
        </p:nvGrpSpPr>
        <p:grpSpPr>
          <a:xfrm>
            <a:off x="6019800" y="0"/>
            <a:ext cx="3124200" cy="685800"/>
            <a:chOff x="1067933" y="551531"/>
            <a:chExt cx="3124200" cy="6858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879C404-21DB-0D83-166A-75538A42F5B8}"/>
                </a:ext>
              </a:extLst>
            </p:cNvPr>
            <p:cNvSpPr/>
            <p:nvPr/>
          </p:nvSpPr>
          <p:spPr>
            <a:xfrm>
              <a:off x="1067933" y="551531"/>
              <a:ext cx="3124200" cy="685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bg2"/>
                  </a:solidFill>
                </a:ln>
                <a:solidFill>
                  <a:schemeClr val="bg2"/>
                </a:solidFill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6FFC52E-56EC-68D6-C47D-2C4707B7E4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7933" y="587829"/>
              <a:ext cx="3046867" cy="61320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H:\ppt\ppt bg\ppt b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0" y="2209800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8000" dirty="0">
                <a:solidFill>
                  <a:srgbClr val="FFFF00"/>
                </a:solidFill>
                <a:latin typeface="Goudy Old Style" pitchFamily="18" charset="0"/>
                <a:cs typeface="Arial" pitchFamily="34" charset="0"/>
              </a:rPr>
              <a:t>3.	No Dependency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73152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dirty="0">
                <a:solidFill>
                  <a:schemeClr val="bg1"/>
                </a:solidFill>
                <a:latin typeface="AnzeigenGroT" pitchFamily="34" charset="0"/>
              </a:rPr>
              <a:t>13 Essential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EBA2109-03DA-D3B3-114D-11773A3E5E35}"/>
              </a:ext>
            </a:extLst>
          </p:cNvPr>
          <p:cNvGrpSpPr/>
          <p:nvPr/>
        </p:nvGrpSpPr>
        <p:grpSpPr>
          <a:xfrm>
            <a:off x="6019800" y="0"/>
            <a:ext cx="3124200" cy="685800"/>
            <a:chOff x="1067933" y="551531"/>
            <a:chExt cx="3124200" cy="6858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FFBB72BE-81AE-9642-6774-A1384EFF6117}"/>
                </a:ext>
              </a:extLst>
            </p:cNvPr>
            <p:cNvSpPr/>
            <p:nvPr/>
          </p:nvSpPr>
          <p:spPr>
            <a:xfrm>
              <a:off x="1067933" y="551531"/>
              <a:ext cx="3124200" cy="685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bg2"/>
                  </a:solidFill>
                </a:ln>
                <a:solidFill>
                  <a:schemeClr val="bg2"/>
                </a:solidFill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FB7BF57-8AF9-B985-8F6A-40BEEEF534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7933" y="587829"/>
              <a:ext cx="3046867" cy="61320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H:\ppt\ppt bg\ppt b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0" y="1066800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8000" dirty="0">
                <a:solidFill>
                  <a:srgbClr val="FFFF00"/>
                </a:solidFill>
                <a:latin typeface="Goudy Old Style" pitchFamily="18" charset="0"/>
                <a:cs typeface="Arial" pitchFamily="34" charset="0"/>
              </a:rPr>
              <a:t>4. Dream Exercise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73152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dirty="0">
                <a:solidFill>
                  <a:schemeClr val="bg1"/>
                </a:solidFill>
                <a:latin typeface="AnzeigenGroT" pitchFamily="34" charset="0"/>
              </a:rPr>
              <a:t>13 Essential </a:t>
            </a:r>
          </a:p>
        </p:txBody>
      </p:sp>
      <p:sp>
        <p:nvSpPr>
          <p:cNvPr id="6" name="Rectangle 5"/>
          <p:cNvSpPr/>
          <p:nvPr/>
        </p:nvSpPr>
        <p:spPr>
          <a:xfrm>
            <a:off x="1219200" y="2363212"/>
            <a:ext cx="64008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US" sz="2400" dirty="0">
                <a:solidFill>
                  <a:srgbClr val="FFC000"/>
                </a:solidFill>
              </a:rPr>
              <a:t>Feel him comfortable and relax</a:t>
            </a:r>
          </a:p>
          <a:p>
            <a:pPr marL="342900" indent="-342900">
              <a:buAutoNum type="arabicPeriod"/>
            </a:pPr>
            <a:r>
              <a:rPr lang="en-US" sz="2400" dirty="0">
                <a:solidFill>
                  <a:srgbClr val="FFC000"/>
                </a:solidFill>
              </a:rPr>
              <a:t> Share the dream </a:t>
            </a:r>
          </a:p>
          <a:p>
            <a:pPr marL="342900" indent="-342900">
              <a:buAutoNum type="arabicPeriod"/>
            </a:pPr>
            <a:r>
              <a:rPr lang="en-US" sz="2400" dirty="0">
                <a:solidFill>
                  <a:srgbClr val="FFC000"/>
                </a:solidFill>
              </a:rPr>
              <a:t>Make him relate</a:t>
            </a:r>
          </a:p>
          <a:p>
            <a:pPr marL="342900" indent="-342900">
              <a:buAutoNum type="arabicPeriod"/>
            </a:pPr>
            <a:r>
              <a:rPr lang="en-US" sz="2400" dirty="0">
                <a:solidFill>
                  <a:srgbClr val="FFC000"/>
                </a:solidFill>
              </a:rPr>
              <a:t>Find out HOT button </a:t>
            </a:r>
          </a:p>
          <a:p>
            <a:pPr marL="342900" indent="-342900">
              <a:buAutoNum type="arabicPeriod"/>
            </a:pPr>
            <a:r>
              <a:rPr lang="en-US" sz="2400" dirty="0">
                <a:solidFill>
                  <a:srgbClr val="FFC000"/>
                </a:solidFill>
              </a:rPr>
              <a:t>Press the HOT button</a:t>
            </a:r>
          </a:p>
          <a:p>
            <a:pPr marL="342900" indent="-342900">
              <a:buAutoNum type="arabicPeriod"/>
            </a:pPr>
            <a:r>
              <a:rPr lang="en-US" sz="2400" dirty="0">
                <a:solidFill>
                  <a:srgbClr val="FFC000"/>
                </a:solidFill>
              </a:rPr>
              <a:t>Transfer the faith </a:t>
            </a:r>
          </a:p>
          <a:p>
            <a:pPr marL="342900" indent="-342900">
              <a:buAutoNum type="arabicPeriod"/>
            </a:pPr>
            <a:r>
              <a:rPr lang="en-US" sz="2400" dirty="0">
                <a:solidFill>
                  <a:srgbClr val="FFC000"/>
                </a:solidFill>
              </a:rPr>
              <a:t>Use magic words </a:t>
            </a:r>
          </a:p>
          <a:p>
            <a:pPr marL="342900" indent="-342900">
              <a:buAutoNum type="arabicPeriod"/>
            </a:pPr>
            <a:r>
              <a:rPr lang="en-US" sz="2400" dirty="0">
                <a:solidFill>
                  <a:srgbClr val="FFC000"/>
                </a:solidFill>
              </a:rPr>
              <a:t>Move towards the dream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BC7E1AE-D64E-CC77-4C33-D2E33109644E}"/>
              </a:ext>
            </a:extLst>
          </p:cNvPr>
          <p:cNvGrpSpPr/>
          <p:nvPr/>
        </p:nvGrpSpPr>
        <p:grpSpPr>
          <a:xfrm>
            <a:off x="6019800" y="0"/>
            <a:ext cx="3124200" cy="685800"/>
            <a:chOff x="1067933" y="551531"/>
            <a:chExt cx="3124200" cy="6858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FFFB3F44-2BAA-FCA6-AA7B-7C79F3234E7B}"/>
                </a:ext>
              </a:extLst>
            </p:cNvPr>
            <p:cNvSpPr/>
            <p:nvPr/>
          </p:nvSpPr>
          <p:spPr>
            <a:xfrm>
              <a:off x="1067933" y="551531"/>
              <a:ext cx="3124200" cy="685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bg2"/>
                  </a:solidFill>
                </a:ln>
                <a:solidFill>
                  <a:schemeClr val="bg2"/>
                </a:solidFill>
              </a:endParaRP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46887B03-1569-C1CE-6C8C-FD9C987462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7933" y="587829"/>
              <a:ext cx="3046867" cy="61320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H:\ppt\ppt bg\ppt b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0" y="2033081"/>
            <a:ext cx="9144000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500" dirty="0">
                <a:solidFill>
                  <a:srgbClr val="FFFF00"/>
                </a:solidFill>
                <a:latin typeface="Goudy Old Style" pitchFamily="18" charset="0"/>
                <a:cs typeface="Arial" pitchFamily="34" charset="0"/>
              </a:rPr>
              <a:t>5 Develop Business Mentality 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73152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dirty="0">
                <a:solidFill>
                  <a:schemeClr val="bg1"/>
                </a:solidFill>
                <a:latin typeface="AnzeigenGroT" pitchFamily="34" charset="0"/>
              </a:rPr>
              <a:t>13 Essential 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C524F68-4FFD-4277-B3E6-E44E8078BA15}"/>
              </a:ext>
            </a:extLst>
          </p:cNvPr>
          <p:cNvGrpSpPr/>
          <p:nvPr/>
        </p:nvGrpSpPr>
        <p:grpSpPr>
          <a:xfrm>
            <a:off x="6019800" y="0"/>
            <a:ext cx="3124200" cy="685800"/>
            <a:chOff x="1067933" y="551531"/>
            <a:chExt cx="3124200" cy="6858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A26CECE-D4EF-8F4C-93A4-36E12C5A96C6}"/>
                </a:ext>
              </a:extLst>
            </p:cNvPr>
            <p:cNvSpPr/>
            <p:nvPr/>
          </p:nvSpPr>
          <p:spPr>
            <a:xfrm>
              <a:off x="1067933" y="551531"/>
              <a:ext cx="3124200" cy="685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bg2"/>
                  </a:solidFill>
                </a:ln>
                <a:solidFill>
                  <a:schemeClr val="bg2"/>
                </a:solidFill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B35490F-7F15-7B71-981A-8A80980E42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7933" y="587829"/>
              <a:ext cx="3046867" cy="61320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H:\ppt\ppt bg\ppt b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152400" y="1676400"/>
            <a:ext cx="8991600" cy="2209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5400" dirty="0">
                <a:solidFill>
                  <a:srgbClr val="FFFF00"/>
                </a:solidFill>
                <a:latin typeface="Goudy Old Style" pitchFamily="18" charset="0"/>
                <a:cs typeface="Arial" pitchFamily="34" charset="0"/>
              </a:rPr>
              <a:t>6. Create a Momentum &amp;</a:t>
            </a:r>
          </a:p>
          <a:p>
            <a:pPr lvl="0"/>
            <a:r>
              <a:rPr lang="en-US" sz="5400" dirty="0">
                <a:solidFill>
                  <a:srgbClr val="FFFF00"/>
                </a:solidFill>
                <a:latin typeface="Goudy Old Style" pitchFamily="18" charset="0"/>
                <a:cs typeface="Arial" pitchFamily="34" charset="0"/>
              </a:rPr>
              <a:t>Maintain The Momentum</a:t>
            </a:r>
            <a:r>
              <a:rPr lang="en-US" sz="8000" dirty="0"/>
              <a:t>		</a:t>
            </a:r>
            <a:endParaRPr lang="en-US" sz="8000" dirty="0">
              <a:solidFill>
                <a:srgbClr val="FFFF00"/>
              </a:solidFill>
              <a:latin typeface="Goudy Old Style" pitchFamily="18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73152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dirty="0">
                <a:solidFill>
                  <a:schemeClr val="bg1"/>
                </a:solidFill>
                <a:latin typeface="AnzeigenGroT" pitchFamily="34" charset="0"/>
              </a:rPr>
              <a:t>13 Essential 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3810000"/>
            <a:ext cx="9144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“SPEEEEEED”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5C1BF6B-C6A9-FF00-05F1-69C4D77FF8C4}"/>
              </a:ext>
            </a:extLst>
          </p:cNvPr>
          <p:cNvGrpSpPr/>
          <p:nvPr/>
        </p:nvGrpSpPr>
        <p:grpSpPr>
          <a:xfrm>
            <a:off x="6019800" y="0"/>
            <a:ext cx="3124200" cy="685800"/>
            <a:chOff x="1067933" y="551531"/>
            <a:chExt cx="3124200" cy="6858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9477E7F-06AE-2B8D-F940-F2D34CB08E42}"/>
                </a:ext>
              </a:extLst>
            </p:cNvPr>
            <p:cNvSpPr/>
            <p:nvPr/>
          </p:nvSpPr>
          <p:spPr>
            <a:xfrm>
              <a:off x="1067933" y="551531"/>
              <a:ext cx="3124200" cy="685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bg2"/>
                  </a:solidFill>
                </a:ln>
                <a:solidFill>
                  <a:schemeClr val="bg2"/>
                </a:solidFill>
              </a:endParaRP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AB0FBA33-4880-EEDC-AFB5-3621B56436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7933" y="587829"/>
              <a:ext cx="3046867" cy="61320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H:\ppt\ppt bg\ppt b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0" y="1447800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0" indent="-914400"/>
            <a:r>
              <a:rPr lang="en-US" sz="9600" dirty="0">
                <a:solidFill>
                  <a:srgbClr val="FFFF00"/>
                </a:solidFill>
                <a:latin typeface="Goudy Old Style" pitchFamily="18" charset="0"/>
                <a:cs typeface="Arial" pitchFamily="34" charset="0"/>
              </a:rPr>
              <a:t>7. Go Getter –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73152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dirty="0">
                <a:solidFill>
                  <a:schemeClr val="bg1"/>
                </a:solidFill>
                <a:latin typeface="AnzeigenGroT" pitchFamily="34" charset="0"/>
              </a:rPr>
              <a:t>13 Essential </a:t>
            </a:r>
          </a:p>
        </p:txBody>
      </p:sp>
      <p:sp>
        <p:nvSpPr>
          <p:cNvPr id="6" name="Rectangle 5"/>
          <p:cNvSpPr/>
          <p:nvPr/>
        </p:nvSpPr>
        <p:spPr>
          <a:xfrm>
            <a:off x="914400" y="2971800"/>
            <a:ext cx="69342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-914400" algn="ctr"/>
            <a:r>
              <a:rPr lang="en-US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First circle must be profitable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8C53FBB-D6CC-5AE2-1FC4-2347B4C9F48F}"/>
              </a:ext>
            </a:extLst>
          </p:cNvPr>
          <p:cNvGrpSpPr/>
          <p:nvPr/>
        </p:nvGrpSpPr>
        <p:grpSpPr>
          <a:xfrm>
            <a:off x="6019800" y="0"/>
            <a:ext cx="3124200" cy="685800"/>
            <a:chOff x="1067933" y="551531"/>
            <a:chExt cx="3124200" cy="6858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A0929D82-625F-D540-E55E-638AA6956673}"/>
                </a:ext>
              </a:extLst>
            </p:cNvPr>
            <p:cNvSpPr/>
            <p:nvPr/>
          </p:nvSpPr>
          <p:spPr>
            <a:xfrm>
              <a:off x="1067933" y="551531"/>
              <a:ext cx="3124200" cy="685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bg2"/>
                  </a:solidFill>
                </a:ln>
                <a:solidFill>
                  <a:schemeClr val="bg2"/>
                </a:solidFill>
              </a:endParaRP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83D5B88-3E1C-ABA8-3E21-6DC0CA1D7A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7933" y="587829"/>
              <a:ext cx="3046867" cy="61320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H:\ppt\ppt bg\ppt b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0" y="1447800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0" indent="-914400"/>
            <a:r>
              <a:rPr lang="en-US" sz="9600" dirty="0">
                <a:solidFill>
                  <a:srgbClr val="FFFF00"/>
                </a:solidFill>
                <a:latin typeface="Goudy Old Style" pitchFamily="18" charset="0"/>
                <a:cs typeface="Arial" pitchFamily="34" charset="0"/>
              </a:rPr>
              <a:t>8. Focus Working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73152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dirty="0">
                <a:solidFill>
                  <a:schemeClr val="bg1"/>
                </a:solidFill>
                <a:latin typeface="AnzeigenGroT" pitchFamily="34" charset="0"/>
              </a:rPr>
              <a:t>13 Essential </a:t>
            </a:r>
          </a:p>
        </p:txBody>
      </p:sp>
      <p:sp>
        <p:nvSpPr>
          <p:cNvPr id="6" name="Rectangle 5"/>
          <p:cNvSpPr/>
          <p:nvPr/>
        </p:nvSpPr>
        <p:spPr>
          <a:xfrm>
            <a:off x="762000" y="3039070"/>
            <a:ext cx="7467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914400" algn="ctr"/>
            <a:r>
              <a:rPr lang="en-US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Rule 80/20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73DD5DE-B1B8-3058-4792-B91FF72F3530}"/>
              </a:ext>
            </a:extLst>
          </p:cNvPr>
          <p:cNvGrpSpPr/>
          <p:nvPr/>
        </p:nvGrpSpPr>
        <p:grpSpPr>
          <a:xfrm>
            <a:off x="6019800" y="0"/>
            <a:ext cx="3124200" cy="685800"/>
            <a:chOff x="1067933" y="551531"/>
            <a:chExt cx="3124200" cy="6858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C2E542D-1BB0-7224-AC9D-20EC57107103}"/>
                </a:ext>
              </a:extLst>
            </p:cNvPr>
            <p:cNvSpPr/>
            <p:nvPr/>
          </p:nvSpPr>
          <p:spPr>
            <a:xfrm>
              <a:off x="1067933" y="551531"/>
              <a:ext cx="3124200" cy="685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bg2"/>
                  </a:solidFill>
                </a:ln>
                <a:solidFill>
                  <a:schemeClr val="bg2"/>
                </a:solidFill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DD7CC38-1D25-CDC3-AD75-179021F2E4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7933" y="587829"/>
              <a:ext cx="3046867" cy="61320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H:\ppt\ppt bg\ppt b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0" y="1719352"/>
            <a:ext cx="9144000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1500" dirty="0">
                <a:solidFill>
                  <a:srgbClr val="FFFF00"/>
                </a:solidFill>
                <a:latin typeface="Goudy Old Style" pitchFamily="18" charset="0"/>
                <a:cs typeface="Arial" pitchFamily="34" charset="0"/>
              </a:rPr>
              <a:t>9. 3 Closing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73152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dirty="0">
                <a:solidFill>
                  <a:schemeClr val="bg1"/>
                </a:solidFill>
                <a:latin typeface="AnzeigenGroT" pitchFamily="34" charset="0"/>
              </a:rPr>
              <a:t>13 Essential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6CD933A-6AAD-612B-F8FB-2E4CA841314E}"/>
              </a:ext>
            </a:extLst>
          </p:cNvPr>
          <p:cNvGrpSpPr/>
          <p:nvPr/>
        </p:nvGrpSpPr>
        <p:grpSpPr>
          <a:xfrm>
            <a:off x="6019800" y="0"/>
            <a:ext cx="3124200" cy="685800"/>
            <a:chOff x="1067933" y="551531"/>
            <a:chExt cx="3124200" cy="6858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697E0DBC-E68B-14C0-3779-18D898B00843}"/>
                </a:ext>
              </a:extLst>
            </p:cNvPr>
            <p:cNvSpPr/>
            <p:nvPr/>
          </p:nvSpPr>
          <p:spPr>
            <a:xfrm>
              <a:off x="1067933" y="551531"/>
              <a:ext cx="3124200" cy="685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bg2"/>
                  </a:solidFill>
                </a:ln>
                <a:solidFill>
                  <a:schemeClr val="bg2"/>
                </a:solidFill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A7EF15B-5491-84B2-DF00-17ECFA6633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7933" y="587829"/>
              <a:ext cx="3046867" cy="61320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H:\ppt\ppt bg\ppt b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0" y="1981200"/>
            <a:ext cx="91440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200" dirty="0">
                <a:solidFill>
                  <a:srgbClr val="FFFF00"/>
                </a:solidFill>
                <a:latin typeface="Goudy Old Style" pitchFamily="18" charset="0"/>
                <a:cs typeface="Arial" pitchFamily="34" charset="0"/>
              </a:rPr>
              <a:t>10. Go One Step Ahead</a:t>
            </a:r>
          </a:p>
          <a:p>
            <a:pPr lvl="0"/>
            <a:r>
              <a:rPr lang="en-US" sz="4800" dirty="0">
                <a:solidFill>
                  <a:srgbClr val="FF0000"/>
                </a:solidFill>
                <a:latin typeface="Goudy Old Style" pitchFamily="18" charset="0"/>
                <a:cs typeface="Arial" pitchFamily="34" charset="0"/>
              </a:rPr>
              <a:t>           </a:t>
            </a:r>
            <a:r>
              <a:rPr lang="en-US" sz="4800" dirty="0" err="1">
                <a:solidFill>
                  <a:srgbClr val="FF0000"/>
                </a:solidFill>
                <a:latin typeface="Goudy Old Style" pitchFamily="18" charset="0"/>
                <a:cs typeface="Arial" pitchFamily="34" charset="0"/>
              </a:rPr>
              <a:t>Thoda</a:t>
            </a:r>
            <a:r>
              <a:rPr lang="en-US" sz="4800" dirty="0">
                <a:solidFill>
                  <a:srgbClr val="FF0000"/>
                </a:solidFill>
                <a:latin typeface="Goudy Old Style" pitchFamily="18" charset="0"/>
                <a:cs typeface="Arial" pitchFamily="34" charset="0"/>
              </a:rPr>
              <a:t> </a:t>
            </a:r>
            <a:r>
              <a:rPr lang="en-US" sz="4800" dirty="0" err="1">
                <a:solidFill>
                  <a:srgbClr val="FF0000"/>
                </a:solidFill>
                <a:latin typeface="Goudy Old Style" pitchFamily="18" charset="0"/>
                <a:cs typeface="Arial" pitchFamily="34" charset="0"/>
              </a:rPr>
              <a:t>sa</a:t>
            </a:r>
            <a:r>
              <a:rPr lang="en-US" sz="4800" dirty="0">
                <a:solidFill>
                  <a:srgbClr val="FF0000"/>
                </a:solidFill>
                <a:latin typeface="Goudy Old Style" pitchFamily="18" charset="0"/>
                <a:cs typeface="Arial" pitchFamily="34" charset="0"/>
              </a:rPr>
              <a:t> </a:t>
            </a:r>
            <a:r>
              <a:rPr lang="en-US" sz="4800" dirty="0" err="1">
                <a:solidFill>
                  <a:srgbClr val="FF0000"/>
                </a:solidFill>
                <a:latin typeface="Goudy Old Style" pitchFamily="18" charset="0"/>
                <a:cs typeface="Arial" pitchFamily="34" charset="0"/>
              </a:rPr>
              <a:t>Jor</a:t>
            </a:r>
            <a:r>
              <a:rPr lang="en-US" sz="4800" dirty="0">
                <a:solidFill>
                  <a:srgbClr val="FF0000"/>
                </a:solidFill>
                <a:latin typeface="Goudy Old Style" pitchFamily="18" charset="0"/>
                <a:cs typeface="Arial" pitchFamily="34" charset="0"/>
              </a:rPr>
              <a:t> </a:t>
            </a:r>
            <a:r>
              <a:rPr lang="en-US" sz="4800" dirty="0" err="1">
                <a:solidFill>
                  <a:srgbClr val="FF0000"/>
                </a:solidFill>
                <a:latin typeface="Goudy Old Style" pitchFamily="18" charset="0"/>
                <a:cs typeface="Arial" pitchFamily="34" charset="0"/>
              </a:rPr>
              <a:t>Aur</a:t>
            </a:r>
            <a:r>
              <a:rPr lang="en-US" sz="4800" dirty="0">
                <a:solidFill>
                  <a:srgbClr val="FF0000"/>
                </a:solidFill>
                <a:latin typeface="Goudy Old Style" pitchFamily="18" charset="0"/>
                <a:cs typeface="Arial" pitchFamily="34" charset="0"/>
              </a:rPr>
              <a:t>……..</a:t>
            </a:r>
            <a:r>
              <a:rPr lang="en-US" sz="6000" dirty="0">
                <a:solidFill>
                  <a:srgbClr val="FFFF00"/>
                </a:solidFill>
                <a:latin typeface="Goudy Old Style" pitchFamily="18" charset="0"/>
                <a:cs typeface="Arial" pitchFamily="34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73152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dirty="0">
                <a:solidFill>
                  <a:schemeClr val="bg1"/>
                </a:solidFill>
                <a:latin typeface="AnzeigenGroT" pitchFamily="34" charset="0"/>
              </a:rPr>
              <a:t>13 Essential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CE2BF28-CF25-42C6-5DE0-2BC52380638E}"/>
              </a:ext>
            </a:extLst>
          </p:cNvPr>
          <p:cNvGrpSpPr/>
          <p:nvPr/>
        </p:nvGrpSpPr>
        <p:grpSpPr>
          <a:xfrm>
            <a:off x="6019800" y="0"/>
            <a:ext cx="3124200" cy="685800"/>
            <a:chOff x="1067933" y="551531"/>
            <a:chExt cx="3124200" cy="6858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B145D85-212B-BE9F-CBF7-764371094BBC}"/>
                </a:ext>
              </a:extLst>
            </p:cNvPr>
            <p:cNvSpPr/>
            <p:nvPr/>
          </p:nvSpPr>
          <p:spPr>
            <a:xfrm>
              <a:off x="1067933" y="551531"/>
              <a:ext cx="3124200" cy="685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bg2"/>
                  </a:solidFill>
                </a:ln>
                <a:solidFill>
                  <a:schemeClr val="bg2"/>
                </a:solidFill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A6C04AD-5DD5-858A-0E9D-22C6C25E23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7933" y="587829"/>
              <a:ext cx="3046867" cy="61320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H:\ppt\ppt bg\ppt b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0" y="2184737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dirty="0">
                <a:solidFill>
                  <a:srgbClr val="FFFF00"/>
                </a:solidFill>
                <a:latin typeface="Goudy Old Style" pitchFamily="18" charset="0"/>
                <a:cs typeface="Arial" pitchFamily="34" charset="0"/>
              </a:rPr>
              <a:t>11. Analysis of Last Month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73152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dirty="0">
                <a:solidFill>
                  <a:schemeClr val="bg1"/>
                </a:solidFill>
                <a:latin typeface="AnzeigenGroT" pitchFamily="34" charset="0"/>
              </a:rPr>
              <a:t>13 Essential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7123B74-A01B-B3B4-4AFE-F9773F823B6D}"/>
              </a:ext>
            </a:extLst>
          </p:cNvPr>
          <p:cNvGrpSpPr/>
          <p:nvPr/>
        </p:nvGrpSpPr>
        <p:grpSpPr>
          <a:xfrm>
            <a:off x="6019800" y="0"/>
            <a:ext cx="3124200" cy="685800"/>
            <a:chOff x="1067933" y="551531"/>
            <a:chExt cx="3124200" cy="6858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63E6F8AB-4C8A-CC41-9127-56D8A2422BA0}"/>
                </a:ext>
              </a:extLst>
            </p:cNvPr>
            <p:cNvSpPr/>
            <p:nvPr/>
          </p:nvSpPr>
          <p:spPr>
            <a:xfrm>
              <a:off x="1067933" y="551531"/>
              <a:ext cx="3124200" cy="685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bg2"/>
                  </a:solidFill>
                </a:ln>
                <a:solidFill>
                  <a:schemeClr val="bg2"/>
                </a:solidFill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46E34B8-9744-5EE8-7FB2-24920DB07A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7933" y="587829"/>
              <a:ext cx="3046867" cy="61320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H:\ppt\ppt bg\ppt b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0" y="1566208"/>
            <a:ext cx="9144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dirty="0">
                <a:solidFill>
                  <a:srgbClr val="FFFF00"/>
                </a:solidFill>
                <a:latin typeface="Goudy Old Style" pitchFamily="18" charset="0"/>
                <a:cs typeface="Arial" pitchFamily="34" charset="0"/>
              </a:rPr>
              <a:t>12. Transparent &amp; Strong 	Communications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73152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dirty="0">
                <a:solidFill>
                  <a:schemeClr val="bg1"/>
                </a:solidFill>
                <a:latin typeface="AnzeigenGroT" pitchFamily="34" charset="0"/>
              </a:rPr>
              <a:t>13 Essential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BFB8E36-8F0C-3786-B2B7-12C6F2412119}"/>
              </a:ext>
            </a:extLst>
          </p:cNvPr>
          <p:cNvGrpSpPr/>
          <p:nvPr/>
        </p:nvGrpSpPr>
        <p:grpSpPr>
          <a:xfrm>
            <a:off x="6019800" y="0"/>
            <a:ext cx="3124200" cy="685800"/>
            <a:chOff x="1067933" y="551531"/>
            <a:chExt cx="3124200" cy="6858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60B24D90-CF79-CB0C-5FD9-3C73C0373AD1}"/>
                </a:ext>
              </a:extLst>
            </p:cNvPr>
            <p:cNvSpPr/>
            <p:nvPr/>
          </p:nvSpPr>
          <p:spPr>
            <a:xfrm>
              <a:off x="1067933" y="551531"/>
              <a:ext cx="3124200" cy="685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bg2"/>
                  </a:solidFill>
                </a:ln>
                <a:solidFill>
                  <a:schemeClr val="bg2"/>
                </a:solidFill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3F68785-D9DB-2983-0684-9398FB60DC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7933" y="587829"/>
              <a:ext cx="3046867" cy="61320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H:\ppt\ppt bg\ppt b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0" y="2184737"/>
            <a:ext cx="9144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6000" dirty="0">
                <a:solidFill>
                  <a:srgbClr val="FFFF00"/>
                </a:solidFill>
                <a:latin typeface="Goudy Old Style" pitchFamily="18" charset="0"/>
                <a:cs typeface="Arial" pitchFamily="34" charset="0"/>
              </a:rPr>
              <a:t>13. Help Down Line To Do</a:t>
            </a:r>
          </a:p>
          <a:p>
            <a:pPr lvl="0"/>
            <a:r>
              <a:rPr lang="en-US" sz="6000" dirty="0">
                <a:solidFill>
                  <a:srgbClr val="FFFF00"/>
                </a:solidFill>
                <a:latin typeface="Goudy Old Style" pitchFamily="18" charset="0"/>
                <a:cs typeface="Arial" pitchFamily="34" charset="0"/>
              </a:rPr>
              <a:t>                   12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73152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dirty="0">
                <a:solidFill>
                  <a:schemeClr val="bg1"/>
                </a:solidFill>
                <a:latin typeface="AnzeigenGroT" pitchFamily="34" charset="0"/>
              </a:rPr>
              <a:t>13 Essential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77A262C-487D-DE87-484E-474C08B52A73}"/>
              </a:ext>
            </a:extLst>
          </p:cNvPr>
          <p:cNvGrpSpPr/>
          <p:nvPr/>
        </p:nvGrpSpPr>
        <p:grpSpPr>
          <a:xfrm>
            <a:off x="6019800" y="0"/>
            <a:ext cx="3124200" cy="685800"/>
            <a:chOff x="1067933" y="551531"/>
            <a:chExt cx="3124200" cy="6858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3D953A1-4BB6-0253-1D88-04338D71ED24}"/>
                </a:ext>
              </a:extLst>
            </p:cNvPr>
            <p:cNvSpPr/>
            <p:nvPr/>
          </p:nvSpPr>
          <p:spPr>
            <a:xfrm>
              <a:off x="1067933" y="551531"/>
              <a:ext cx="3124200" cy="685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bg2"/>
                  </a:solidFill>
                </a:ln>
                <a:solidFill>
                  <a:schemeClr val="bg2"/>
                </a:solidFill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33824DE-9EF0-5609-483B-F64436AA32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7933" y="587829"/>
              <a:ext cx="3046867" cy="61320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H:\ppt\ppt bg\ppt b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838200" y="1752600"/>
            <a:ext cx="48006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en-US" sz="2400" dirty="0">
                <a:solidFill>
                  <a:srgbClr val="FFC000"/>
                </a:solidFill>
              </a:rPr>
              <a:t>Set the priority 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2400" dirty="0">
                <a:solidFill>
                  <a:srgbClr val="FFC000"/>
                </a:solidFill>
              </a:rPr>
              <a:t>Sense of urgency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2400" dirty="0">
                <a:solidFill>
                  <a:srgbClr val="FFC000"/>
                </a:solidFill>
              </a:rPr>
              <a:t>No dependency 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2400" dirty="0">
                <a:solidFill>
                  <a:srgbClr val="FFC000"/>
                </a:solidFill>
              </a:rPr>
              <a:t>Dream exercise 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2400" dirty="0">
                <a:solidFill>
                  <a:srgbClr val="FFC000"/>
                </a:solidFill>
              </a:rPr>
              <a:t>Develop business mentality 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2400" dirty="0">
                <a:solidFill>
                  <a:srgbClr val="FFC000"/>
                </a:solidFill>
              </a:rPr>
              <a:t>Create  a momentum and maintain the momentum 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2400" dirty="0">
                <a:solidFill>
                  <a:srgbClr val="FFC000"/>
                </a:solidFill>
              </a:rPr>
              <a:t>Go Getter</a:t>
            </a:r>
          </a:p>
          <a:p>
            <a:pPr lvl="0"/>
            <a:r>
              <a:rPr lang="en-US" sz="2400" dirty="0">
                <a:solidFill>
                  <a:srgbClr val="FFC000"/>
                </a:solidFill>
              </a:rPr>
              <a:t>8.  Focus working</a:t>
            </a:r>
          </a:p>
          <a:p>
            <a:pPr lvl="0"/>
            <a:r>
              <a:rPr lang="en-US" sz="2400" dirty="0">
                <a:solidFill>
                  <a:srgbClr val="FFC000"/>
                </a:solidFill>
              </a:rPr>
              <a:t>9.   3  Closing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762000"/>
            <a:ext cx="73152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dirty="0">
                <a:solidFill>
                  <a:schemeClr val="bg1"/>
                </a:solidFill>
                <a:latin typeface="AnzeigenGroT" pitchFamily="34" charset="0"/>
              </a:rPr>
              <a:t>13 Essential </a:t>
            </a:r>
          </a:p>
        </p:txBody>
      </p:sp>
      <p:sp>
        <p:nvSpPr>
          <p:cNvPr id="6" name="Rectangle 5"/>
          <p:cNvSpPr/>
          <p:nvPr/>
        </p:nvSpPr>
        <p:spPr>
          <a:xfrm>
            <a:off x="5181600" y="1752600"/>
            <a:ext cx="4267200" cy="1981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5938" lvl="0" indent="-515938"/>
            <a:r>
              <a:rPr lang="en-US" sz="2400" dirty="0">
                <a:solidFill>
                  <a:srgbClr val="FFC000"/>
                </a:solidFill>
              </a:rPr>
              <a:t>10.  Go one step ahead</a:t>
            </a:r>
          </a:p>
          <a:p>
            <a:pPr marL="515938" lvl="0" indent="-515938"/>
            <a:r>
              <a:rPr lang="en-US" sz="2400" dirty="0">
                <a:solidFill>
                  <a:srgbClr val="FFC000"/>
                </a:solidFill>
              </a:rPr>
              <a:t>11.  Analysis of last month</a:t>
            </a:r>
          </a:p>
          <a:p>
            <a:pPr marL="515938" lvl="0" indent="-515938"/>
            <a:r>
              <a:rPr lang="en-US" sz="2400" dirty="0">
                <a:solidFill>
                  <a:srgbClr val="FFC000"/>
                </a:solidFill>
              </a:rPr>
              <a:t>12.  Transparent and strong communications</a:t>
            </a:r>
          </a:p>
          <a:p>
            <a:pPr marL="515938" lvl="0" indent="-515938"/>
            <a:r>
              <a:rPr lang="en-US" sz="2400" dirty="0">
                <a:solidFill>
                  <a:srgbClr val="FFC000"/>
                </a:solidFill>
              </a:rPr>
              <a:t>13.  Help down line to do 12</a:t>
            </a:r>
            <a:endParaRPr lang="en-US" sz="2400" dirty="0">
              <a:solidFill>
                <a:srgbClr val="BD17B7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5AECE23-2F52-24E3-FF13-3C628E1B6B35}"/>
              </a:ext>
            </a:extLst>
          </p:cNvPr>
          <p:cNvGrpSpPr/>
          <p:nvPr/>
        </p:nvGrpSpPr>
        <p:grpSpPr>
          <a:xfrm>
            <a:off x="6019800" y="0"/>
            <a:ext cx="3124200" cy="685800"/>
            <a:chOff x="1067933" y="551531"/>
            <a:chExt cx="3124200" cy="6858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CB6E836-5F34-B0B8-B1AE-3A7178960639}"/>
                </a:ext>
              </a:extLst>
            </p:cNvPr>
            <p:cNvSpPr/>
            <p:nvPr/>
          </p:nvSpPr>
          <p:spPr>
            <a:xfrm>
              <a:off x="1067933" y="551531"/>
              <a:ext cx="3124200" cy="685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bg2"/>
                  </a:solidFill>
                </a:ln>
                <a:solidFill>
                  <a:schemeClr val="bg2"/>
                </a:solidFill>
              </a:endParaRP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19335BF-B698-0F4A-0BCB-47D6AA93D2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7933" y="587829"/>
              <a:ext cx="3046867" cy="61320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</TotalTime>
  <Words>207</Words>
  <Application>Microsoft Office PowerPoint</Application>
  <PresentationFormat>On-screen Show (4:3)</PresentationFormat>
  <Paragraphs>55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AnzeigenGroT</vt:lpstr>
      <vt:lpstr>Arial</vt:lpstr>
      <vt:lpstr>Calibri</vt:lpstr>
      <vt:lpstr>Goudy Old Style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india2world@ymail.com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Ibs</dc:creator>
  <cp:lastModifiedBy>Shreeram Dubey</cp:lastModifiedBy>
  <cp:revision>27</cp:revision>
  <dcterms:created xsi:type="dcterms:W3CDTF">2015-08-05T06:06:41Z</dcterms:created>
  <dcterms:modified xsi:type="dcterms:W3CDTF">2024-08-17T14:15:49Z</dcterms:modified>
</cp:coreProperties>
</file>